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8" r:id="rId11"/>
    <p:sldId id="265" r:id="rId12"/>
    <p:sldId id="266" r:id="rId13"/>
    <p:sldId id="267" r:id="rId1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8"/>
    <p:restoredTop sz="94218"/>
  </p:normalViewPr>
  <p:slideViewPr>
    <p:cSldViewPr snapToGrid="0" snapToObjects="1">
      <p:cViewPr>
        <p:scale>
          <a:sx n="119" d="100"/>
          <a:sy n="119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4F8E0-DE30-7B45-8FED-F2A882440BD3}" type="datetimeFigureOut">
              <a:rPr lang="en-BE" smtClean="0"/>
              <a:t>12/18/23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5018D-35F1-874A-9F3F-7D48AC54298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711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85018D-35F1-874A-9F3F-7D48AC542981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260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0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104C44-1907-0B46-B83E-8436B5D87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91" y="136523"/>
            <a:ext cx="1294712" cy="12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8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6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4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0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2568" y="365127"/>
            <a:ext cx="67223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F453-1C51-D949-9FF7-7DF73C9A27C0}" type="datetimeFigureOut">
              <a:rPr lang="en-US" smtClean="0"/>
              <a:t>12/18/23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FA146-B38B-E14D-A8D8-C2F3D7B8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F3ECBE-8952-7DC7-C329-8171AC49C0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889"/>
            <a:ext cx="10139464" cy="68717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10C50-A031-474B-AE0E-40D09E8ED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5200196"/>
            <a:ext cx="8420100" cy="1546181"/>
          </a:xfrm>
        </p:spPr>
        <p:txBody>
          <a:bodyPr>
            <a:noAutofit/>
          </a:bodyPr>
          <a:lstStyle/>
          <a:p>
            <a:r>
              <a:rPr lang="en-US" sz="4800" b="1" dirty="0" err="1"/>
              <a:t>Herdenking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/>
              <a:t>100 </a:t>
            </a:r>
            <a:r>
              <a:rPr lang="en-US" sz="4800" b="1" dirty="0" err="1"/>
              <a:t>jaar</a:t>
            </a:r>
            <a:r>
              <a:rPr lang="en-US" sz="4800" b="1" dirty="0"/>
              <a:t> </a:t>
            </a:r>
            <a:r>
              <a:rPr lang="en-US" sz="4800" b="1" dirty="0" err="1"/>
              <a:t>heropbouw</a:t>
            </a:r>
            <a:br>
              <a:rPr lang="en-US" sz="4800" b="1" dirty="0"/>
            </a:b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/>
              <a:t>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3B822-CCA9-1E49-8E13-96ECF4439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1116" y="1162904"/>
            <a:ext cx="7429500" cy="930592"/>
          </a:xfrm>
        </p:spPr>
        <p:txBody>
          <a:bodyPr>
            <a:normAutofit/>
          </a:bodyPr>
          <a:lstStyle/>
          <a:p>
            <a:r>
              <a:rPr lang="en-US" dirty="0" err="1"/>
              <a:t>Voorstelling</a:t>
            </a:r>
            <a:r>
              <a:rPr lang="en-US" dirty="0"/>
              <a:t> </a:t>
            </a:r>
          </a:p>
          <a:p>
            <a:r>
              <a:rPr lang="en-US" dirty="0" err="1"/>
              <a:t>Jaarprogramma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B7FB7-4C72-4F52-55E9-D1928CD83C10}"/>
              </a:ext>
            </a:extLst>
          </p:cNvPr>
          <p:cNvSpPr txBox="1"/>
          <p:nvPr/>
        </p:nvSpPr>
        <p:spPr>
          <a:xfrm>
            <a:off x="7976497" y="6596499"/>
            <a:ext cx="192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/>
              <a:t>Versie </a:t>
            </a:r>
            <a:r>
              <a:rPr lang="en-US" sz="1200" dirty="0"/>
              <a:t>4.0</a:t>
            </a:r>
            <a:r>
              <a:rPr lang="en-BE" sz="1200"/>
              <a:t> </a:t>
            </a:r>
            <a:r>
              <a:rPr lang="en-US" sz="1200" dirty="0" err="1"/>
              <a:t>december</a:t>
            </a:r>
            <a:r>
              <a:rPr lang="en-US" sz="1200" dirty="0"/>
              <a:t> </a:t>
            </a:r>
            <a:r>
              <a:rPr lang="en-BE" sz="1200"/>
              <a:t>2023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303708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D828-41E0-C84F-9E02-764206B8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Allerzielen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19330-1E1C-8949-9A53-CA790D49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tentoonstelling</a:t>
            </a:r>
            <a:r>
              <a:rPr lang="en-US" dirty="0"/>
              <a:t> in de </a:t>
            </a:r>
            <a:r>
              <a:rPr lang="en-US" dirty="0" err="1"/>
              <a:t>kerk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Eén</a:t>
            </a:r>
            <a:r>
              <a:rPr lang="en-US" dirty="0"/>
              <a:t> </a:t>
            </a:r>
            <a:r>
              <a:rPr lang="en-US" dirty="0" err="1"/>
              <a:t>miljoen</a:t>
            </a:r>
            <a:r>
              <a:rPr lang="en-US" dirty="0"/>
              <a:t> </a:t>
            </a:r>
            <a:r>
              <a:rPr lang="en-US" dirty="0" err="1"/>
              <a:t>bidprentjes</a:t>
            </a:r>
            <a:r>
              <a:rPr lang="en-US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DB2-3FD8-5B48-BC1A-1CAF2B203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10" y="0"/>
            <a:ext cx="368274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DEC80F-E0C4-F449-A354-DB001485A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017" y="2996046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219C-8B27-D36B-8832-26A77C88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RumbekeTegoare</a:t>
            </a:r>
            <a:r>
              <a:rPr lang="en-US" dirty="0"/>
              <a:t> – </a:t>
            </a:r>
            <a:r>
              <a:rPr lang="en-US" dirty="0" err="1"/>
              <a:t>MuziekMoment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90AE4-CA37-7DA1-33AF-B5637D59D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Zondag</a:t>
            </a:r>
            <a:r>
              <a:rPr lang="en-US" dirty="0"/>
              <a:t> 15 </a:t>
            </a:r>
            <a:r>
              <a:rPr lang="en-US" dirty="0" err="1"/>
              <a:t>december</a:t>
            </a:r>
            <a:r>
              <a:rPr lang="en-US" dirty="0"/>
              <a:t> </a:t>
            </a:r>
            <a:r>
              <a:rPr lang="en-BE"/>
              <a:t>2024</a:t>
            </a:r>
            <a:r>
              <a:rPr lang="en-US" dirty="0"/>
              <a:t> 18u</a:t>
            </a:r>
            <a:endParaRPr lang="en-BE" dirty="0"/>
          </a:p>
          <a:p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Luisteren</a:t>
            </a:r>
            <a:r>
              <a:rPr lang="en-US" dirty="0"/>
              <a:t>,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Zingen</a:t>
            </a:r>
            <a:endParaRPr lang="en-US" dirty="0"/>
          </a:p>
          <a:p>
            <a:r>
              <a:rPr lang="en-BE"/>
              <a:t>Samen </a:t>
            </a:r>
            <a:r>
              <a:rPr lang="en-BE" dirty="0"/>
              <a:t>met </a:t>
            </a:r>
            <a:r>
              <a:rPr lang="en-BE"/>
              <a:t>Rumbeekse </a:t>
            </a:r>
            <a:r>
              <a:rPr lang="en-US" dirty="0" err="1"/>
              <a:t>koren</a:t>
            </a:r>
            <a:r>
              <a:rPr lang="en-US" dirty="0"/>
              <a:t>, </a:t>
            </a:r>
            <a:r>
              <a:rPr lang="en-US" dirty="0" err="1"/>
              <a:t>harmonie</a:t>
            </a:r>
            <a:r>
              <a:rPr lang="en-US" dirty="0"/>
              <a:t>, </a:t>
            </a:r>
            <a:r>
              <a:rPr lang="en-US" dirty="0" err="1"/>
              <a:t>Amate</a:t>
            </a:r>
            <a:r>
              <a:rPr lang="en-US" dirty="0"/>
              <a:t> Galli</a:t>
            </a:r>
            <a:endParaRPr lang="en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11662A-ABDE-1D8E-67C0-B4C237F25D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334" y="3862999"/>
            <a:ext cx="5495332" cy="299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3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0E2DA7-67DE-8807-67B9-E1B2542EE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3362" y="0"/>
            <a:ext cx="53826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F45A5-8902-DB47-FB6C-80A355E5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516" y="365127"/>
            <a:ext cx="7707448" cy="1325563"/>
          </a:xfrm>
        </p:spPr>
        <p:txBody>
          <a:bodyPr/>
          <a:lstStyle/>
          <a:p>
            <a:r>
              <a:rPr lang="en-BE" dirty="0"/>
              <a:t>Lokaal verankerd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E49C2-BC9F-BEA4-A36F-4215998C4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820" y="1507787"/>
            <a:ext cx="5213923" cy="4669176"/>
          </a:xfrm>
        </p:spPr>
        <p:txBody>
          <a:bodyPr>
            <a:normAutofit fontScale="77500" lnSpcReduction="20000"/>
          </a:bodyPr>
          <a:lstStyle/>
          <a:p>
            <a:r>
              <a:rPr lang="en-BE" dirty="0"/>
              <a:t>Samen met lokale besturen en organisaties:</a:t>
            </a:r>
          </a:p>
          <a:p>
            <a:pPr lvl="1"/>
            <a:r>
              <a:rPr lang="en-BE" dirty="0"/>
              <a:t>Kerkfabriek en Pastorale Eenheid</a:t>
            </a:r>
          </a:p>
          <a:p>
            <a:pPr lvl="1"/>
            <a:r>
              <a:rPr lang="en-BE" dirty="0"/>
              <a:t>Stadsbestuur RSL, Stadsarchief</a:t>
            </a:r>
          </a:p>
          <a:p>
            <a:pPr lvl="1"/>
            <a:r>
              <a:rPr lang="en-BE" dirty="0"/>
              <a:t>TERF/BIE/Radar </a:t>
            </a:r>
          </a:p>
          <a:p>
            <a:pPr lvl="1"/>
            <a:r>
              <a:rPr lang="en-BE"/>
              <a:t>Provincie W-V</a:t>
            </a:r>
            <a:r>
              <a:rPr lang="en-US" dirty="0"/>
              <a:t>l</a:t>
            </a:r>
            <a:endParaRPr lang="en-BE" dirty="0"/>
          </a:p>
          <a:p>
            <a:pPr lvl="1"/>
            <a:r>
              <a:rPr lang="en-BE" dirty="0"/>
              <a:t>Basisscholen Vlieger/Verrekijker/Windekind </a:t>
            </a:r>
            <a:r>
              <a:rPr lang="en-BE" sz="900" dirty="0"/>
              <a:t>(voorzien)</a:t>
            </a:r>
          </a:p>
          <a:p>
            <a:pPr lvl="1"/>
            <a:r>
              <a:rPr lang="en-BE"/>
              <a:t>WZC’s</a:t>
            </a:r>
            <a:endParaRPr lang="en-BE" sz="900" dirty="0"/>
          </a:p>
          <a:p>
            <a:r>
              <a:rPr lang="en-BE" dirty="0"/>
              <a:t>Samen met lokale verenigingen en bewegingen:</a:t>
            </a:r>
          </a:p>
          <a:p>
            <a:pPr lvl="1"/>
            <a:r>
              <a:rPr lang="en-BE" dirty="0"/>
              <a:t>Vereenigde Vrienden</a:t>
            </a:r>
          </a:p>
          <a:p>
            <a:pPr lvl="1"/>
            <a:r>
              <a:rPr lang="en-BE" dirty="0"/>
              <a:t>Gezinsbond</a:t>
            </a:r>
          </a:p>
          <a:p>
            <a:pPr lvl="1"/>
            <a:r>
              <a:rPr lang="en-BE" dirty="0"/>
              <a:t>Harmonie </a:t>
            </a:r>
            <a:r>
              <a:rPr lang="en-BE"/>
              <a:t>St Cecilia</a:t>
            </a:r>
            <a:r>
              <a:rPr lang="en-US" dirty="0"/>
              <a:t>, </a:t>
            </a:r>
            <a:r>
              <a:rPr lang="en-US" dirty="0" err="1"/>
              <a:t>Koren</a:t>
            </a:r>
            <a:r>
              <a:rPr lang="en-US" dirty="0"/>
              <a:t>, </a:t>
            </a:r>
            <a:r>
              <a:rPr lang="en-US" dirty="0" err="1"/>
              <a:t>MuziekAtelier</a:t>
            </a:r>
            <a:r>
              <a:rPr lang="en-US" dirty="0"/>
              <a:t> Amati Galli</a:t>
            </a:r>
            <a:endParaRPr lang="en-BE" sz="900" dirty="0"/>
          </a:p>
          <a:p>
            <a:pPr lvl="1"/>
            <a:r>
              <a:rPr lang="en-BE" dirty="0"/>
              <a:t>Adriaan Willaertstichting</a:t>
            </a:r>
          </a:p>
          <a:p>
            <a:pPr lvl="1"/>
            <a:r>
              <a:rPr lang="en-BE" dirty="0"/>
              <a:t>Blasius-comité</a:t>
            </a:r>
            <a:endParaRPr lang="en-BE" sz="900" dirty="0"/>
          </a:p>
          <a:p>
            <a:pPr lvl="1"/>
            <a:r>
              <a:rPr lang="en-BE" sz="1400" dirty="0"/>
              <a:t>Oekene Inviteert</a:t>
            </a:r>
          </a:p>
          <a:p>
            <a:pPr lvl="1"/>
            <a:r>
              <a:rPr lang="en-BE" sz="1400" dirty="0"/>
              <a:t>Familiekunde </a:t>
            </a:r>
            <a:r>
              <a:rPr lang="en-BE" sz="1400"/>
              <a:t>Vlaanderen – Oekene</a:t>
            </a:r>
            <a:endParaRPr lang="en-US" sz="1400" dirty="0"/>
          </a:p>
          <a:p>
            <a:pPr lvl="1"/>
            <a:r>
              <a:rPr lang="en-US" dirty="0"/>
              <a:t>Okra </a:t>
            </a:r>
            <a:r>
              <a:rPr lang="en-US" dirty="0" err="1"/>
              <a:t>senioren</a:t>
            </a:r>
            <a:endParaRPr lang="en-US" dirty="0"/>
          </a:p>
          <a:p>
            <a:pPr lvl="1"/>
            <a:endParaRPr lang="en-BE" sz="1400" dirty="0"/>
          </a:p>
          <a:p>
            <a:r>
              <a:rPr lang="en-BE" dirty="0"/>
              <a:t>Samen met lokale jeugdbewegingen:</a:t>
            </a:r>
          </a:p>
          <a:p>
            <a:pPr lvl="1"/>
            <a:r>
              <a:rPr lang="en-BE" dirty="0"/>
              <a:t>KSA,Scouts, Chiro, KLJ … </a:t>
            </a:r>
            <a:r>
              <a:rPr lang="en-BE" sz="900" dirty="0"/>
              <a:t>(voorzien)</a:t>
            </a:r>
          </a:p>
          <a:p>
            <a:r>
              <a:rPr lang="en-BE" dirty="0"/>
              <a:t>Samen met lokale sponsors en bedrijven:</a:t>
            </a:r>
          </a:p>
          <a:p>
            <a:pPr lvl="1"/>
            <a:r>
              <a:rPr lang="en-BE" dirty="0"/>
              <a:t>Verstraetebouw, </a:t>
            </a:r>
            <a:r>
              <a:rPr lang="en-BE"/>
              <a:t>Zoutman,</a:t>
            </a:r>
            <a:r>
              <a:rPr lang="en-US" dirty="0"/>
              <a:t> …</a:t>
            </a:r>
            <a:endParaRPr lang="en-BE" sz="1000" dirty="0"/>
          </a:p>
          <a:p>
            <a:pPr lvl="1"/>
            <a:r>
              <a:rPr lang="en-BE" dirty="0"/>
              <a:t>BOM Brewery, Groendalkaasmakerij</a:t>
            </a:r>
            <a:endParaRPr lang="en-BE" sz="1000" dirty="0"/>
          </a:p>
          <a:p>
            <a:r>
              <a:rPr lang="en-BE" sz="1900" dirty="0"/>
              <a:t>En nog (graag) véél meer !!!</a:t>
            </a:r>
          </a:p>
          <a:p>
            <a:pPr lvl="1"/>
            <a:endParaRPr lang="en-BE" dirty="0"/>
          </a:p>
          <a:p>
            <a:pPr lvl="1"/>
            <a:endParaRPr lang="en-BE" dirty="0"/>
          </a:p>
          <a:p>
            <a:pPr lvl="1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354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37DD-7BD2-150B-E693-58677F71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Alleen Elvis blijft bestaan…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C6FD9-18CE-E453-6942-E7BDB144F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BE" dirty="0"/>
              <a:t>Een blijvende bijdrage leveren voor nà 2024:</a:t>
            </a:r>
          </a:p>
          <a:p>
            <a:r>
              <a:rPr lang="en-BE" dirty="0"/>
              <a:t>Vitrines voor kerkschatten in de kerk</a:t>
            </a:r>
          </a:p>
          <a:p>
            <a:r>
              <a:rPr lang="en-BE" dirty="0"/>
              <a:t>Buitenverlichting van de brandglasramen in het koor (concerten, avondmis)</a:t>
            </a:r>
          </a:p>
          <a:p>
            <a:r>
              <a:rPr lang="en-BE" dirty="0"/>
              <a:t>Wifi in de kerk en video-streaming, bv naar WZC’s</a:t>
            </a:r>
          </a:p>
          <a:p>
            <a:r>
              <a:rPr lang="en-BE" dirty="0"/>
              <a:t>Tentoonstellingspanelen in de kerk voor bezoekers</a:t>
            </a:r>
          </a:p>
          <a:p>
            <a:r>
              <a:rPr lang="en-BE" dirty="0"/>
              <a:t>Documenteren van aanpak, bruikbaar voor andere initiatieven</a:t>
            </a:r>
          </a:p>
          <a:p>
            <a:r>
              <a:rPr lang="en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137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918B-6B9E-4E4E-AB5C-38E0D2C4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903" y="365127"/>
            <a:ext cx="6722395" cy="1325563"/>
          </a:xfrm>
        </p:spPr>
        <p:txBody>
          <a:bodyPr/>
          <a:lstStyle/>
          <a:p>
            <a:r>
              <a:rPr lang="en-US" dirty="0" err="1"/>
              <a:t>Geschiedenis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73C7-AE44-6041-905E-88481690C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4188917" cy="4351338"/>
          </a:xfrm>
        </p:spPr>
        <p:txBody>
          <a:bodyPr>
            <a:normAutofit/>
          </a:bodyPr>
          <a:lstStyle/>
          <a:p>
            <a:r>
              <a:rPr lang="en-US" dirty="0"/>
              <a:t>Op 14 </a:t>
            </a:r>
            <a:r>
              <a:rPr lang="en-US" dirty="0" err="1"/>
              <a:t>oktober</a:t>
            </a:r>
            <a:r>
              <a:rPr lang="en-US" dirty="0"/>
              <a:t> 1918 </a:t>
            </a:r>
            <a:r>
              <a:rPr lang="en-US" dirty="0" err="1"/>
              <a:t>vernielden</a:t>
            </a:r>
            <a:r>
              <a:rPr lang="en-US" dirty="0"/>
              <a:t> de </a:t>
            </a:r>
            <a:r>
              <a:rPr lang="en-US" dirty="0" err="1"/>
              <a:t>terugtrekkende</a:t>
            </a:r>
            <a:r>
              <a:rPr lang="en-US" dirty="0"/>
              <a:t> </a:t>
            </a:r>
            <a:r>
              <a:rPr lang="en-US" dirty="0" err="1"/>
              <a:t>Duitse</a:t>
            </a:r>
            <a:r>
              <a:rPr lang="en-US" dirty="0"/>
              <a:t> </a:t>
            </a:r>
            <a:r>
              <a:rPr lang="en-US" dirty="0" err="1"/>
              <a:t>troepen</a:t>
            </a:r>
            <a:r>
              <a:rPr lang="en-US" dirty="0"/>
              <a:t> de </a:t>
            </a:r>
            <a:r>
              <a:rPr lang="en-US" dirty="0" err="1"/>
              <a:t>Rumbeekse</a:t>
            </a:r>
            <a:r>
              <a:rPr lang="en-US" dirty="0"/>
              <a:t> </a:t>
            </a:r>
            <a:r>
              <a:rPr lang="en-US" dirty="0" err="1"/>
              <a:t>kerktoren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kerk</a:t>
            </a:r>
            <a:r>
              <a:rPr lang="en-US" dirty="0"/>
              <a:t> (net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vele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West-</a:t>
            </a:r>
            <a:r>
              <a:rPr lang="en-US" dirty="0" err="1"/>
              <a:t>Vlaamse</a:t>
            </a:r>
            <a:r>
              <a:rPr lang="en-US" dirty="0"/>
              <a:t> </a:t>
            </a:r>
            <a:r>
              <a:rPr lang="en-US" dirty="0" err="1"/>
              <a:t>kerken</a:t>
            </a:r>
            <a:r>
              <a:rPr lang="en-US" dirty="0"/>
              <a:t>)</a:t>
            </a:r>
          </a:p>
          <a:p>
            <a:r>
              <a:rPr lang="en-US" dirty="0"/>
              <a:t>Van 1922 tot 1924 </a:t>
            </a:r>
            <a:r>
              <a:rPr lang="en-US" dirty="0" err="1"/>
              <a:t>werd</a:t>
            </a:r>
            <a:r>
              <a:rPr lang="en-US" dirty="0"/>
              <a:t> de </a:t>
            </a:r>
            <a:r>
              <a:rPr lang="en-US" dirty="0" err="1"/>
              <a:t>kerk</a:t>
            </a:r>
            <a:r>
              <a:rPr lang="en-US" dirty="0"/>
              <a:t> </a:t>
            </a:r>
            <a:r>
              <a:rPr lang="en-US" dirty="0" err="1"/>
              <a:t>herbouwd</a:t>
            </a:r>
            <a:r>
              <a:rPr lang="en-US" dirty="0"/>
              <a:t> in </a:t>
            </a:r>
            <a:r>
              <a:rPr lang="en-US" dirty="0" err="1"/>
              <a:t>grotendeels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Ieperse</a:t>
            </a:r>
            <a:r>
              <a:rPr lang="en-US" dirty="0"/>
              <a:t> </a:t>
            </a:r>
            <a:r>
              <a:rPr lang="en-US" dirty="0" err="1"/>
              <a:t>gotiekstijl</a:t>
            </a:r>
            <a:endParaRPr lang="en-US" dirty="0"/>
          </a:p>
          <a:p>
            <a:r>
              <a:rPr lang="en-US" dirty="0"/>
              <a:t>In 2023 is de </a:t>
            </a:r>
            <a:r>
              <a:rPr lang="en-US" dirty="0" err="1"/>
              <a:t>kerk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prachtig</a:t>
            </a:r>
            <a:r>
              <a:rPr lang="en-US" dirty="0"/>
              <a:t> </a:t>
            </a:r>
            <a:r>
              <a:rPr lang="en-US" dirty="0" err="1"/>
              <a:t>gebouw</a:t>
            </a:r>
            <a:r>
              <a:rPr lang="en-US" dirty="0"/>
              <a:t> </a:t>
            </a:r>
            <a:r>
              <a:rPr lang="en-US" dirty="0" err="1"/>
              <a:t>geworden</a:t>
            </a:r>
            <a:r>
              <a:rPr lang="en-US" dirty="0"/>
              <a:t>,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erfgoed</a:t>
            </a:r>
            <a:r>
              <a:rPr lang="en-US" dirty="0"/>
              <a:t> ten </a:t>
            </a:r>
            <a:r>
              <a:rPr lang="en-US" dirty="0" err="1"/>
              <a:t>volle</a:t>
            </a:r>
            <a:r>
              <a:rPr lang="en-US" dirty="0"/>
              <a:t> tot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recht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</a:t>
            </a:r>
            <a:r>
              <a:rPr lang="en-US" dirty="0" err="1"/>
              <a:t>komen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43228E1-3C47-BA40-B980-6677D07719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869955" y="-1"/>
            <a:ext cx="5032802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490F6A-3351-31ED-D924-2C4AE4EA516C}"/>
              </a:ext>
            </a:extLst>
          </p:cNvPr>
          <p:cNvSpPr txBox="1"/>
          <p:nvPr/>
        </p:nvSpPr>
        <p:spPr>
          <a:xfrm>
            <a:off x="988619" y="5159105"/>
            <a:ext cx="3058087" cy="646331"/>
          </a:xfrm>
          <a:prstGeom prst="rect">
            <a:avLst/>
          </a:prstGeom>
          <a:noFill/>
          <a:effectLst>
            <a:outerShdw blurRad="225468" dist="81283" dir="2700000" algn="tl" rotWithShape="0">
              <a:prstClr val="black">
                <a:alpha val="85153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rgbClr val="1C1C1C"/>
                </a:solidFill>
                <a:effectLst/>
                <a:latin typeface="var(--awb-title-font-family)"/>
              </a:rPr>
              <a:t>“Zing, </a:t>
            </a:r>
            <a:r>
              <a:rPr lang="en-US" i="0" dirty="0" err="1">
                <a:solidFill>
                  <a:srgbClr val="1C1C1C"/>
                </a:solidFill>
                <a:effectLst/>
                <a:latin typeface="var(--awb-title-font-family)"/>
              </a:rPr>
              <a:t>Vecht</a:t>
            </a:r>
            <a:r>
              <a:rPr lang="en-US" i="0" dirty="0">
                <a:solidFill>
                  <a:srgbClr val="1C1C1C"/>
                </a:solidFill>
                <a:effectLst/>
                <a:latin typeface="var(--awb-title-font-family)"/>
              </a:rPr>
              <a:t>, </a:t>
            </a:r>
            <a:r>
              <a:rPr lang="en-US" i="0" dirty="0" err="1">
                <a:solidFill>
                  <a:srgbClr val="1C1C1C"/>
                </a:solidFill>
                <a:effectLst/>
                <a:latin typeface="var(--awb-title-font-family)"/>
              </a:rPr>
              <a:t>Huil</a:t>
            </a:r>
            <a:r>
              <a:rPr lang="en-US" i="0" dirty="0">
                <a:solidFill>
                  <a:srgbClr val="1C1C1C"/>
                </a:solidFill>
                <a:effectLst/>
                <a:latin typeface="var(--awb-title-font-family)"/>
              </a:rPr>
              <a:t>, Bid, </a:t>
            </a:r>
            <a:r>
              <a:rPr lang="en-US" dirty="0" err="1">
                <a:solidFill>
                  <a:srgbClr val="1C1C1C"/>
                </a:solidFill>
                <a:latin typeface="var(--awb-title-font-family)"/>
              </a:rPr>
              <a:t>Lach</a:t>
            </a:r>
            <a:r>
              <a:rPr lang="en-US" baseline="-5000" dirty="0">
                <a:solidFill>
                  <a:srgbClr val="1C1C1C"/>
                </a:solidFill>
                <a:latin typeface="var(--awb-title-font-family)"/>
              </a:rPr>
              <a:t> </a:t>
            </a:r>
            <a:r>
              <a:rPr lang="en-US" sz="2400" baseline="-5000" dirty="0">
                <a:solidFill>
                  <a:srgbClr val="1C1C1C"/>
                </a:solidFill>
                <a:latin typeface="var(--awb-title-font-family)"/>
              </a:rPr>
              <a:t>🙂</a:t>
            </a:r>
            <a:r>
              <a:rPr lang="en-US" i="0" dirty="0">
                <a:solidFill>
                  <a:srgbClr val="1C1C1C"/>
                </a:solidFill>
                <a:effectLst/>
                <a:latin typeface="var(--awb-title-font-family)"/>
              </a:rPr>
              <a:t>, </a:t>
            </a:r>
            <a:r>
              <a:rPr lang="en-US" b="1" i="0" dirty="0">
                <a:solidFill>
                  <a:srgbClr val="1C1C1C"/>
                </a:solidFill>
                <a:effectLst/>
                <a:latin typeface="var(--awb-title-font-family)"/>
              </a:rPr>
              <a:t>Bouw</a:t>
            </a:r>
            <a:r>
              <a:rPr lang="en-US" i="0" dirty="0">
                <a:solidFill>
                  <a:srgbClr val="1C1C1C"/>
                </a:solidFill>
                <a:effectLst/>
                <a:latin typeface="var(--awb-title-font-family)"/>
              </a:rPr>
              <a:t> </a:t>
            </a:r>
            <a:r>
              <a:rPr lang="en-US" i="0" dirty="0" err="1">
                <a:solidFill>
                  <a:srgbClr val="1C1C1C"/>
                </a:solidFill>
                <a:effectLst/>
                <a:latin typeface="var(--awb-title-font-family)"/>
              </a:rPr>
              <a:t>en</a:t>
            </a:r>
            <a:r>
              <a:rPr lang="en-US" i="0" dirty="0">
                <a:solidFill>
                  <a:srgbClr val="1C1C1C"/>
                </a:solidFill>
                <a:effectLst/>
                <a:latin typeface="var(--awb-title-font-family)"/>
              </a:rPr>
              <a:t> </a:t>
            </a:r>
            <a:r>
              <a:rPr lang="en-US" i="0" dirty="0" err="1">
                <a:solidFill>
                  <a:srgbClr val="1C1C1C"/>
                </a:solidFill>
                <a:effectLst/>
                <a:latin typeface="var(--awb-title-font-family)"/>
              </a:rPr>
              <a:t>Bewonder</a:t>
            </a:r>
            <a:r>
              <a:rPr lang="en-US" i="0" dirty="0">
                <a:solidFill>
                  <a:srgbClr val="1C1C1C"/>
                </a:solidFill>
                <a:effectLst/>
                <a:latin typeface="var(--awb-title-font-family)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65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3AF1-219D-1048-A2DA-399FFF23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720" y="365127"/>
            <a:ext cx="7143244" cy="1325563"/>
          </a:xfrm>
        </p:spPr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breed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gevarieerd</a:t>
            </a:r>
            <a:r>
              <a:rPr lang="en-US" dirty="0"/>
              <a:t> </a:t>
            </a:r>
            <a:r>
              <a:rPr lang="en-US" dirty="0" err="1"/>
              <a:t>programma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F6B0-4CF2-F44B-B492-1B1067A0C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599213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Startschot</a:t>
            </a:r>
            <a:r>
              <a:rPr lang="en-US" dirty="0"/>
              <a:t> – </a:t>
            </a:r>
            <a:r>
              <a:rPr lang="en-US" dirty="0" err="1"/>
              <a:t>voorstelling</a:t>
            </a:r>
            <a:r>
              <a:rPr lang="en-US" dirty="0"/>
              <a:t> </a:t>
            </a:r>
            <a:r>
              <a:rPr lang="en-US" dirty="0" err="1"/>
              <a:t>jaarprogramma</a:t>
            </a:r>
            <a:endParaRPr lang="en-US" dirty="0"/>
          </a:p>
          <a:p>
            <a:r>
              <a:rPr lang="en-US" dirty="0" err="1"/>
              <a:t>Openingsconcert</a:t>
            </a:r>
            <a:r>
              <a:rPr lang="en-US" dirty="0"/>
              <a:t> met </a:t>
            </a:r>
            <a:r>
              <a:rPr lang="en-US" dirty="0" err="1"/>
              <a:t>polyfonische</a:t>
            </a:r>
            <a:r>
              <a:rPr lang="en-US" dirty="0"/>
              <a:t> </a:t>
            </a:r>
            <a:r>
              <a:rPr lang="en-US" dirty="0" err="1"/>
              <a:t>koormuziek</a:t>
            </a:r>
            <a:endParaRPr lang="en-US" dirty="0"/>
          </a:p>
          <a:p>
            <a:r>
              <a:rPr lang="en-US" dirty="0" err="1"/>
              <a:t>ErfgoedDag</a:t>
            </a:r>
            <a:r>
              <a:rPr lang="en-US" dirty="0"/>
              <a:t> - </a:t>
            </a:r>
            <a:r>
              <a:rPr lang="en-US" dirty="0" err="1"/>
              <a:t>Orgelpunt</a:t>
            </a:r>
            <a:endParaRPr lang="en-US" dirty="0"/>
          </a:p>
          <a:p>
            <a:r>
              <a:rPr lang="en-US" dirty="0" err="1"/>
              <a:t>OpenKerkenDagen</a:t>
            </a:r>
            <a:r>
              <a:rPr lang="en-US" dirty="0"/>
              <a:t> met </a:t>
            </a:r>
            <a:r>
              <a:rPr lang="en-US" dirty="0" err="1"/>
              <a:t>theaterwandeling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processie</a:t>
            </a:r>
            <a:endParaRPr lang="en-US" dirty="0"/>
          </a:p>
          <a:p>
            <a:r>
              <a:rPr lang="en-US" dirty="0" err="1"/>
              <a:t>OpenMonumentenMaand</a:t>
            </a:r>
            <a:r>
              <a:rPr lang="en-US" dirty="0"/>
              <a:t> -  </a:t>
            </a:r>
            <a:r>
              <a:rPr lang="en-US" dirty="0" err="1"/>
              <a:t>nadruk</a:t>
            </a:r>
            <a:r>
              <a:rPr lang="en-US" dirty="0"/>
              <a:t> op </a:t>
            </a:r>
            <a:r>
              <a:rPr lang="en-US" dirty="0" err="1"/>
              <a:t>erfgoed</a:t>
            </a:r>
            <a:endParaRPr lang="en-US" dirty="0"/>
          </a:p>
          <a:p>
            <a:r>
              <a:rPr lang="en-US" dirty="0" err="1"/>
              <a:t>OpenBedrijvenDag</a:t>
            </a:r>
            <a:r>
              <a:rPr lang="en-US" dirty="0"/>
              <a:t> – 200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Kerkenbouwers</a:t>
            </a:r>
            <a:endParaRPr lang="en-US" dirty="0"/>
          </a:p>
          <a:p>
            <a:r>
              <a:rPr lang="en-US" dirty="0" err="1"/>
              <a:t>Allerzielen</a:t>
            </a:r>
            <a:r>
              <a:rPr lang="en-US" dirty="0"/>
              <a:t> – </a:t>
            </a:r>
            <a:r>
              <a:rPr lang="en-US" dirty="0" err="1"/>
              <a:t>Eén</a:t>
            </a:r>
            <a:r>
              <a:rPr lang="en-US" dirty="0"/>
              <a:t> </a:t>
            </a:r>
            <a:r>
              <a:rPr lang="en-US" dirty="0" err="1"/>
              <a:t>miljoen</a:t>
            </a:r>
            <a:r>
              <a:rPr lang="en-US" dirty="0"/>
              <a:t> </a:t>
            </a:r>
            <a:r>
              <a:rPr lang="en-US" dirty="0" err="1"/>
              <a:t>bidprentjes</a:t>
            </a:r>
            <a:endParaRPr lang="en-US" dirty="0"/>
          </a:p>
          <a:p>
            <a:r>
              <a:rPr lang="en-US" dirty="0" err="1"/>
              <a:t>RumbekeTegoare</a:t>
            </a:r>
            <a:r>
              <a:rPr lang="en-US" dirty="0"/>
              <a:t> </a:t>
            </a:r>
            <a:r>
              <a:rPr lang="en-US" dirty="0" err="1"/>
              <a:t>MuziekMoment</a:t>
            </a:r>
            <a:r>
              <a:rPr lang="en-US" dirty="0"/>
              <a:t> met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verenigingen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Ambitie</a:t>
            </a:r>
            <a:r>
              <a:rPr lang="en-US" dirty="0"/>
              <a:t>: </a:t>
            </a:r>
            <a:r>
              <a:rPr lang="en-US" i="1" dirty="0"/>
              <a:t>De </a:t>
            </a:r>
            <a:r>
              <a:rPr lang="en-US" i="1" dirty="0" err="1"/>
              <a:t>vanzelfsprekendheid</a:t>
            </a:r>
            <a:r>
              <a:rPr lang="en-US" i="1" dirty="0"/>
              <a:t> </a:t>
            </a:r>
            <a:r>
              <a:rPr lang="en-US" i="1" dirty="0" err="1"/>
              <a:t>waarmee</a:t>
            </a:r>
            <a:r>
              <a:rPr lang="en-US" i="1" dirty="0"/>
              <a:t> de </a:t>
            </a:r>
            <a:r>
              <a:rPr lang="en-US" i="1" dirty="0" err="1"/>
              <a:t>inwoners</a:t>
            </a:r>
            <a:r>
              <a:rPr lang="en-US" i="1" dirty="0"/>
              <a:t> van </a:t>
            </a:r>
            <a:r>
              <a:rPr lang="en-US" i="1" dirty="0" err="1"/>
              <a:t>Rumbeke</a:t>
            </a:r>
            <a:r>
              <a:rPr lang="en-US" i="1" dirty="0"/>
              <a:t> </a:t>
            </a:r>
            <a:r>
              <a:rPr lang="en-US" i="1" dirty="0" err="1"/>
              <a:t>voorbij</a:t>
            </a:r>
            <a:r>
              <a:rPr lang="en-US" i="1" dirty="0"/>
              <a:t> de </a:t>
            </a:r>
            <a:r>
              <a:rPr lang="en-US" i="1" dirty="0" err="1"/>
              <a:t>kerk</a:t>
            </a:r>
            <a:r>
              <a:rPr lang="en-US" i="1" dirty="0"/>
              <a:t> </a:t>
            </a:r>
            <a:r>
              <a:rPr lang="en-US" i="1" dirty="0" err="1"/>
              <a:t>passeren</a:t>
            </a:r>
            <a:r>
              <a:rPr lang="en-US" i="1" dirty="0"/>
              <a:t> </a:t>
            </a:r>
            <a:r>
              <a:rPr lang="en-US" i="1" dirty="0" err="1"/>
              <a:t>omzetten</a:t>
            </a:r>
            <a:r>
              <a:rPr lang="en-US" i="1" dirty="0"/>
              <a:t> </a:t>
            </a:r>
            <a:r>
              <a:rPr lang="en-US" i="1" dirty="0" err="1"/>
              <a:t>naar</a:t>
            </a:r>
            <a:r>
              <a:rPr lang="en-US" i="1" dirty="0"/>
              <a:t> </a:t>
            </a:r>
            <a:r>
              <a:rPr lang="en-US" i="1" dirty="0" err="1"/>
              <a:t>meer</a:t>
            </a:r>
            <a:r>
              <a:rPr lang="en-US" i="1" dirty="0"/>
              <a:t> </a:t>
            </a:r>
            <a:r>
              <a:rPr lang="en-US" i="1" dirty="0" err="1"/>
              <a:t>waardering</a:t>
            </a:r>
            <a:r>
              <a:rPr lang="en-US" i="1" dirty="0"/>
              <a:t> </a:t>
            </a:r>
            <a:r>
              <a:rPr lang="en-US" i="1" dirty="0" err="1"/>
              <a:t>voor</a:t>
            </a:r>
            <a:r>
              <a:rPr lang="en-US" i="1" dirty="0"/>
              <a:t> (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kennis</a:t>
            </a:r>
            <a:r>
              <a:rPr lang="en-US" i="1" dirty="0"/>
              <a:t> van)</a:t>
            </a:r>
            <a:r>
              <a:rPr lang="nl-BE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haar historische waarde en culturele betekenis.</a:t>
            </a:r>
          </a:p>
          <a:p>
            <a:pPr marL="457200" lvl="1" indent="0">
              <a:buNone/>
            </a:pPr>
            <a:endParaRPr lang="nl-BE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geplande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activiteiten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zijn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onder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voorbehoud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kunnen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nog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gewijzigd</a:t>
            </a:r>
            <a:r>
              <a:rPr lang="en-US" sz="1000" i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worden</a:t>
            </a:r>
            <a:endParaRPr lang="nl-BE" sz="10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4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61AD-B137-6C4D-ADB4-B791DEAC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547" y="341705"/>
            <a:ext cx="6722395" cy="1325563"/>
          </a:xfrm>
        </p:spPr>
        <p:txBody>
          <a:bodyPr/>
          <a:lstStyle/>
          <a:p>
            <a:r>
              <a:rPr lang="en-US" dirty="0" err="1"/>
              <a:t>Voorstelling</a:t>
            </a:r>
            <a:r>
              <a:rPr lang="en-US" dirty="0"/>
              <a:t> </a:t>
            </a:r>
            <a:r>
              <a:rPr lang="en-US" dirty="0" err="1"/>
              <a:t>jaarprogramma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B2646-507D-034B-A4AD-06EACF65D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 Blasius-</a:t>
            </a:r>
            <a:r>
              <a:rPr lang="en-US" dirty="0" err="1"/>
              <a:t>avond</a:t>
            </a:r>
            <a:r>
              <a:rPr lang="en-US" dirty="0"/>
              <a:t>, 2 </a:t>
            </a:r>
            <a:r>
              <a:rPr lang="en-US" dirty="0" err="1"/>
              <a:t>februari</a:t>
            </a:r>
            <a:r>
              <a:rPr lang="en-US" dirty="0"/>
              <a:t> (</a:t>
            </a:r>
            <a:r>
              <a:rPr lang="en-US" dirty="0" err="1"/>
              <a:t>vroegere</a:t>
            </a:r>
            <a:r>
              <a:rPr lang="en-US" dirty="0"/>
              <a:t> </a:t>
            </a:r>
            <a:r>
              <a:rPr lang="en-US" dirty="0" err="1"/>
              <a:t>patroonheilige</a:t>
            </a:r>
            <a:r>
              <a:rPr lang="en-US" dirty="0"/>
              <a:t>)</a:t>
            </a:r>
          </a:p>
          <a:p>
            <a:r>
              <a:rPr lang="en-US" dirty="0" err="1"/>
              <a:t>Onthulling</a:t>
            </a:r>
            <a:r>
              <a:rPr lang="en-US" dirty="0"/>
              <a:t> </a:t>
            </a:r>
            <a:r>
              <a:rPr lang="en-US" dirty="0" err="1"/>
              <a:t>KerktorenBanner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hoe!)</a:t>
            </a:r>
          </a:p>
          <a:p>
            <a:r>
              <a:rPr lang="en-US" dirty="0" err="1"/>
              <a:t>Persmoment</a:t>
            </a:r>
            <a:endParaRPr lang="en-US" dirty="0"/>
          </a:p>
          <a:p>
            <a:r>
              <a:rPr lang="en-US" dirty="0" err="1"/>
              <a:t>Lancering</a:t>
            </a:r>
            <a:r>
              <a:rPr lang="en-US" dirty="0"/>
              <a:t> </a:t>
            </a:r>
            <a:r>
              <a:rPr lang="en-US" dirty="0" err="1"/>
              <a:t>campagne</a:t>
            </a:r>
            <a:r>
              <a:rPr lang="en-US" dirty="0"/>
              <a:t> op </a:t>
            </a:r>
            <a:r>
              <a:rPr lang="en-US" dirty="0" err="1"/>
              <a:t>sociale</a:t>
            </a:r>
            <a:r>
              <a:rPr lang="en-US" dirty="0"/>
              <a:t> media</a:t>
            </a:r>
          </a:p>
          <a:p>
            <a:r>
              <a:rPr lang="en-US" dirty="0"/>
              <a:t>Macrons “Limited Edition”</a:t>
            </a:r>
          </a:p>
          <a:p>
            <a:r>
              <a:rPr lang="en-US" dirty="0" err="1"/>
              <a:t>Buurten</a:t>
            </a:r>
            <a:r>
              <a:rPr lang="en-US" dirty="0"/>
              <a:t> met de </a:t>
            </a:r>
            <a:r>
              <a:rPr lang="en-US" dirty="0" err="1"/>
              <a:t>buurt</a:t>
            </a:r>
            <a:r>
              <a:rPr lang="en-US" dirty="0"/>
              <a:t> 🍷🍻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2197B-6EC9-5A46-33C4-D2DEB0125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454" y="3629500"/>
            <a:ext cx="559039" cy="896759"/>
          </a:xfrm>
          <a:prstGeom prst="rect">
            <a:avLst/>
          </a:prstGeom>
          <a:ln w="82550" cap="rnd" cmpd="thickThin">
            <a:solidFill>
              <a:srgbClr val="FFC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A796E-81E3-9A45-B680-96D29EE3C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100" y="3208550"/>
            <a:ext cx="415749" cy="319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A63628-0418-A24F-9DC8-3E560ECE3D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8682" y="7216"/>
            <a:ext cx="3127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6E3191-D2DE-E4C3-E316-89ED79F7E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740" y="8998"/>
            <a:ext cx="7289260" cy="6849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E3C3A-559E-17ED-8979-7687D05F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655" y="5194570"/>
            <a:ext cx="6462308" cy="140068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BE" dirty="0">
                <a:solidFill>
                  <a:schemeClr val="bg1"/>
                </a:solidFill>
              </a:rPr>
              <a:t>aterdag 9 maart</a:t>
            </a:r>
          </a:p>
          <a:p>
            <a:r>
              <a:rPr lang="en-BE" dirty="0">
                <a:solidFill>
                  <a:schemeClr val="bg1"/>
                </a:solidFill>
              </a:rPr>
              <a:t>Polyfonische muziek</a:t>
            </a:r>
          </a:p>
          <a:p>
            <a:r>
              <a:rPr lang="en-BE" dirty="0">
                <a:solidFill>
                  <a:schemeClr val="bg1"/>
                </a:solidFill>
              </a:rPr>
              <a:t>Kamerkoor El Grillo, Ge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BE" dirty="0">
                <a:solidFill>
                  <a:schemeClr val="bg1"/>
                </a:solidFill>
              </a:rPr>
              <a:t>t</a:t>
            </a:r>
          </a:p>
          <a:p>
            <a:r>
              <a:rPr lang="en-US" dirty="0">
                <a:solidFill>
                  <a:schemeClr val="bg1"/>
                </a:solidFill>
              </a:rPr>
              <a:t>Thema: de </a:t>
            </a:r>
            <a:r>
              <a:rPr lang="en-US" dirty="0" err="1">
                <a:solidFill>
                  <a:schemeClr val="bg1"/>
                </a:solidFill>
              </a:rPr>
              <a:t>spirituele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rol</a:t>
            </a:r>
            <a:r>
              <a:rPr lang="en-US" dirty="0">
                <a:solidFill>
                  <a:schemeClr val="bg1"/>
                </a:solidFill>
              </a:rPr>
              <a:t> van de </a:t>
            </a:r>
            <a:r>
              <a:rPr lang="en-US" dirty="0" err="1">
                <a:solidFill>
                  <a:schemeClr val="bg1"/>
                </a:solidFill>
              </a:rPr>
              <a:t>kerk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sinds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middeleeuwen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Samen</a:t>
            </a:r>
            <a:r>
              <a:rPr lang="en-US" dirty="0">
                <a:solidFill>
                  <a:schemeClr val="bg1"/>
                </a:solidFill>
              </a:rPr>
              <a:t> met </a:t>
            </a:r>
            <a:r>
              <a:rPr lang="en-US" dirty="0" err="1">
                <a:solidFill>
                  <a:schemeClr val="bg1"/>
                </a:solidFill>
              </a:rPr>
              <a:t>Oekene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Inviteert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Adriaan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Willaertstichting</a:t>
            </a:r>
            <a:endParaRPr lang="en-B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10F92-5AED-B8D8-2BB3-BA2FD1118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655" y="365127"/>
            <a:ext cx="6722395" cy="1325563"/>
          </a:xfrm>
        </p:spPr>
        <p:txBody>
          <a:bodyPr/>
          <a:lstStyle/>
          <a:p>
            <a:r>
              <a:rPr lang="en-BE" dirty="0">
                <a:solidFill>
                  <a:schemeClr val="bg1"/>
                </a:solidFill>
              </a:rPr>
              <a:t>Openingsconcert</a:t>
            </a:r>
          </a:p>
        </p:txBody>
      </p:sp>
    </p:spTree>
    <p:extLst>
      <p:ext uri="{BB962C8B-B14F-4D97-AF65-F5344CB8AC3E}">
        <p14:creationId xmlns:p14="http://schemas.microsoft.com/office/powerpoint/2010/main" val="138979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447479-7257-D14C-9562-955BCFEF7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7986" y="0"/>
            <a:ext cx="7170770" cy="6860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CEC54-AF95-BB4F-8B67-5AA940FC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088" y="479125"/>
            <a:ext cx="6722395" cy="1325563"/>
          </a:xfrm>
        </p:spPr>
        <p:txBody>
          <a:bodyPr/>
          <a:lstStyle/>
          <a:p>
            <a:r>
              <a:rPr lang="en-US" dirty="0" err="1"/>
              <a:t>OpenKerkenDagen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3992C-5418-3643-91F3-4A8AAFE83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986" y="1825625"/>
            <a:ext cx="6964950" cy="4351338"/>
          </a:xfrm>
        </p:spPr>
        <p:txBody>
          <a:bodyPr/>
          <a:lstStyle/>
          <a:p>
            <a:r>
              <a:rPr lang="en-US" dirty="0" err="1"/>
              <a:t>Zaterdag</a:t>
            </a:r>
            <a:r>
              <a:rPr lang="en-US" dirty="0"/>
              <a:t> 1 </a:t>
            </a:r>
            <a:r>
              <a:rPr lang="en-US" dirty="0" err="1"/>
              <a:t>juni</a:t>
            </a:r>
            <a:r>
              <a:rPr lang="en-US" dirty="0"/>
              <a:t> </a:t>
            </a:r>
            <a:r>
              <a:rPr lang="en-US" dirty="0" err="1"/>
              <a:t>Feestelijke</a:t>
            </a:r>
            <a:r>
              <a:rPr lang="en-US" dirty="0"/>
              <a:t> </a:t>
            </a:r>
            <a:r>
              <a:rPr lang="en-US" dirty="0" err="1"/>
              <a:t>eucharistieviering</a:t>
            </a:r>
            <a:r>
              <a:rPr lang="en-US" dirty="0"/>
              <a:t> met  </a:t>
            </a:r>
            <a:r>
              <a:rPr lang="en-US" dirty="0" err="1"/>
              <a:t>Bisschop</a:t>
            </a:r>
            <a:r>
              <a:rPr lang="en-US" dirty="0"/>
              <a:t> Lode </a:t>
            </a:r>
            <a:r>
              <a:rPr lang="en-US" dirty="0" err="1"/>
              <a:t>Aerts</a:t>
            </a:r>
            <a:endParaRPr lang="en-US" dirty="0"/>
          </a:p>
          <a:p>
            <a:r>
              <a:rPr lang="en-US" dirty="0" err="1"/>
              <a:t>Zondagen</a:t>
            </a:r>
            <a:r>
              <a:rPr lang="en-US" dirty="0"/>
              <a:t> 2 </a:t>
            </a:r>
            <a:r>
              <a:rPr lang="en-US" dirty="0" err="1"/>
              <a:t>en</a:t>
            </a:r>
            <a:r>
              <a:rPr lang="en-US" dirty="0"/>
              <a:t> 9 </a:t>
            </a:r>
            <a:r>
              <a:rPr lang="en-US" dirty="0" err="1"/>
              <a:t>juni</a:t>
            </a:r>
            <a:endParaRPr lang="en-US" dirty="0"/>
          </a:p>
          <a:p>
            <a:r>
              <a:rPr lang="en-US" dirty="0"/>
              <a:t>Theater-</a:t>
            </a:r>
            <a:r>
              <a:rPr lang="en-US" dirty="0" err="1"/>
              <a:t>kerk</a:t>
            </a:r>
            <a:r>
              <a:rPr lang="en-US" dirty="0"/>
              <a:t>-</a:t>
            </a:r>
            <a:r>
              <a:rPr lang="en-US" dirty="0" err="1"/>
              <a:t>wandelingen</a:t>
            </a:r>
            <a:r>
              <a:rPr lang="en-US" dirty="0"/>
              <a:t> met </a:t>
            </a:r>
            <a:r>
              <a:rPr lang="en-US" dirty="0" err="1"/>
              <a:t>oude</a:t>
            </a:r>
            <a:r>
              <a:rPr lang="en-US" dirty="0"/>
              <a:t> </a:t>
            </a:r>
            <a:r>
              <a:rPr lang="en-US" dirty="0" err="1"/>
              <a:t>rituelen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Doop</a:t>
            </a:r>
            <a:endParaRPr lang="en-US" dirty="0"/>
          </a:p>
          <a:p>
            <a:pPr lvl="1"/>
            <a:r>
              <a:rPr lang="en-US" dirty="0" err="1"/>
              <a:t>Biecht</a:t>
            </a:r>
            <a:endParaRPr lang="en-US" dirty="0"/>
          </a:p>
          <a:p>
            <a:pPr lvl="1"/>
            <a:r>
              <a:rPr lang="en-US" dirty="0" err="1"/>
              <a:t>Communie</a:t>
            </a:r>
            <a:endParaRPr lang="en-US" dirty="0"/>
          </a:p>
          <a:p>
            <a:pPr lvl="1"/>
            <a:r>
              <a:rPr lang="en-US" dirty="0" err="1"/>
              <a:t>Zondagspreek</a:t>
            </a:r>
            <a:endParaRPr lang="en-US" dirty="0"/>
          </a:p>
          <a:p>
            <a:pPr lvl="1"/>
            <a:r>
              <a:rPr lang="en-US" dirty="0"/>
              <a:t>Blasius-</a:t>
            </a:r>
            <a:r>
              <a:rPr lang="en-US" dirty="0" err="1"/>
              <a:t>wijding</a:t>
            </a:r>
            <a:endParaRPr lang="en-US" dirty="0"/>
          </a:p>
          <a:p>
            <a:pPr lvl="1"/>
            <a:r>
              <a:rPr lang="en-US" dirty="0" err="1"/>
              <a:t>Processie</a:t>
            </a:r>
            <a:endParaRPr lang="en-US" dirty="0"/>
          </a:p>
          <a:p>
            <a:r>
              <a:rPr lang="en-US" dirty="0" err="1"/>
              <a:t>Telkens</a:t>
            </a:r>
            <a:r>
              <a:rPr lang="en-US" dirty="0"/>
              <a:t> 30 </a:t>
            </a:r>
            <a:r>
              <a:rPr lang="en-US" dirty="0" err="1"/>
              <a:t>deelnemers</a:t>
            </a:r>
            <a:r>
              <a:rPr lang="en-US" dirty="0"/>
              <a:t>, 10 </a:t>
            </a:r>
            <a:r>
              <a:rPr lang="en-US" dirty="0" err="1"/>
              <a:t>wandelingen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9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12F57-7CE0-06DF-9BD4-310F0E937B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181" y="2651426"/>
            <a:ext cx="3662664" cy="3244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79402E-7192-F04D-82D1-31144B05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Lichaam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Ziel</a:t>
            </a:r>
            <a:r>
              <a:rPr lang="en-US" dirty="0"/>
              <a:t>…. </a:t>
            </a:r>
            <a:r>
              <a:rPr lang="en-US" sz="1800" dirty="0"/>
              <a:t>Made in </a:t>
            </a:r>
            <a:r>
              <a:rPr lang="en-US" sz="1800" dirty="0" err="1"/>
              <a:t>Rumbeke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0A1E4-4E9E-1A48-0847-B34EA65F653A}"/>
              </a:ext>
            </a:extLst>
          </p:cNvPr>
          <p:cNvSpPr txBox="1"/>
          <p:nvPr/>
        </p:nvSpPr>
        <p:spPr>
          <a:xfrm>
            <a:off x="768475" y="3696907"/>
            <a:ext cx="19586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E" sz="2800"/>
              <a:t>Blasius </a:t>
            </a:r>
            <a:endParaRPr lang="en-US" sz="2800" dirty="0"/>
          </a:p>
          <a:p>
            <a:pPr algn="ctr"/>
            <a:r>
              <a:rPr lang="en-BE" sz="2800"/>
              <a:t>Kruidenkaas</a:t>
            </a:r>
            <a:endParaRPr lang="en-BE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2EE440-6AFD-6F10-8C35-39B6274C73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818" y="2471810"/>
            <a:ext cx="785260" cy="28706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0BD154-B0F2-ECDA-0440-B64231980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722" y="2478009"/>
            <a:ext cx="1252539" cy="2961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844E5-BEBF-DA4F-A19C-6D7E19604FF4}"/>
              </a:ext>
            </a:extLst>
          </p:cNvPr>
          <p:cNvSpPr txBox="1"/>
          <p:nvPr/>
        </p:nvSpPr>
        <p:spPr>
          <a:xfrm flipH="1">
            <a:off x="8712077" y="4343238"/>
            <a:ext cx="8795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Paulus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in Heaven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AF01C7-084B-7749-8FAF-4CA36B551D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159" y="2481368"/>
            <a:ext cx="2974510" cy="2878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A7450F-2582-1849-A85F-323BD16A8576}"/>
              </a:ext>
            </a:extLst>
          </p:cNvPr>
          <p:cNvSpPr txBox="1"/>
          <p:nvPr/>
        </p:nvSpPr>
        <p:spPr>
          <a:xfrm flipH="1">
            <a:off x="4167601" y="4209393"/>
            <a:ext cx="64638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1"/>
                </a:solidFill>
              </a:rPr>
              <a:t>Château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Blasius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Wit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55C29-FAA2-8F4F-A13F-A9DA095775E6}"/>
              </a:ext>
            </a:extLst>
          </p:cNvPr>
          <p:cNvSpPr txBox="1"/>
          <p:nvPr/>
        </p:nvSpPr>
        <p:spPr>
          <a:xfrm flipH="1">
            <a:off x="6136893" y="4209391"/>
            <a:ext cx="64638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chemeClr val="bg1"/>
                </a:solidFill>
              </a:rPr>
              <a:t>Château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Blasius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Rood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3C2E02-58A1-D846-9A2B-8CA9D5A69568}"/>
              </a:ext>
            </a:extLst>
          </p:cNvPr>
          <p:cNvSpPr/>
          <p:nvPr/>
        </p:nvSpPr>
        <p:spPr>
          <a:xfrm>
            <a:off x="4894118" y="2327564"/>
            <a:ext cx="1091046" cy="333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43669E-6A63-AE4C-BA0B-B866079B9DD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164" y="4743347"/>
            <a:ext cx="1249942" cy="3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2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342F-68FA-2343-B237-E0F483FB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242" y="327721"/>
            <a:ext cx="6722395" cy="1325563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MonumentenMaand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C04D-1232-A74C-AA23-8353E2678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5906797" cy="4351338"/>
          </a:xfrm>
        </p:spPr>
        <p:txBody>
          <a:bodyPr/>
          <a:lstStyle/>
          <a:p>
            <a:r>
              <a:rPr lang="en-US" dirty="0"/>
              <a:t>Vernissage 6 September, </a:t>
            </a:r>
            <a:r>
              <a:rPr lang="en-US" dirty="0" err="1"/>
              <a:t>OpenMonumentenDag</a:t>
            </a:r>
            <a:endParaRPr lang="en-US" dirty="0"/>
          </a:p>
          <a:p>
            <a:r>
              <a:rPr lang="en-US" dirty="0"/>
              <a:t>Van 6 </a:t>
            </a:r>
            <a:r>
              <a:rPr lang="en-US" dirty="0" err="1"/>
              <a:t>september</a:t>
            </a:r>
            <a:r>
              <a:rPr lang="en-US" dirty="0"/>
              <a:t> tot 6 </a:t>
            </a:r>
            <a:r>
              <a:rPr lang="en-US" dirty="0" err="1"/>
              <a:t>oktober</a:t>
            </a:r>
            <a:endParaRPr lang="en-US" dirty="0"/>
          </a:p>
          <a:p>
            <a:r>
              <a:rPr lang="en-US" dirty="0" err="1"/>
              <a:t>Nadruk</a:t>
            </a:r>
            <a:r>
              <a:rPr lang="en-US" dirty="0"/>
              <a:t> op </a:t>
            </a:r>
            <a:r>
              <a:rPr lang="en-US" dirty="0" err="1"/>
              <a:t>Erfgoed</a:t>
            </a:r>
            <a:endParaRPr lang="en-US" dirty="0"/>
          </a:p>
          <a:p>
            <a:r>
              <a:rPr lang="en-US" dirty="0" err="1"/>
              <a:t>Nieuwe</a:t>
            </a:r>
            <a:r>
              <a:rPr lang="en-US" dirty="0"/>
              <a:t> vitrines met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kerkschatten</a:t>
            </a:r>
            <a:endParaRPr lang="en-US" dirty="0"/>
          </a:p>
          <a:p>
            <a:r>
              <a:rPr lang="en-US" dirty="0" err="1"/>
              <a:t>Kazuifel</a:t>
            </a:r>
            <a:r>
              <a:rPr lang="en-US" dirty="0"/>
              <a:t>- </a:t>
            </a:r>
            <a:r>
              <a:rPr lang="en-US" dirty="0" err="1"/>
              <a:t>défilé</a:t>
            </a:r>
            <a:endParaRPr lang="en-US" dirty="0"/>
          </a:p>
          <a:p>
            <a:r>
              <a:rPr lang="en-US" dirty="0" err="1"/>
              <a:t>Kerkvaandels</a:t>
            </a:r>
            <a:r>
              <a:rPr lang="en-US" dirty="0"/>
              <a:t> van de </a:t>
            </a:r>
            <a:r>
              <a:rPr lang="en-US" dirty="0" err="1"/>
              <a:t>godvruchtige</a:t>
            </a:r>
            <a:r>
              <a:rPr lang="en-US" dirty="0"/>
              <a:t> </a:t>
            </a:r>
            <a:r>
              <a:rPr lang="en-US" dirty="0" err="1"/>
              <a:t>genootschappen</a:t>
            </a:r>
            <a:endParaRPr lang="en-US" dirty="0"/>
          </a:p>
          <a:p>
            <a:r>
              <a:rPr lang="en-US" dirty="0"/>
              <a:t>”</a:t>
            </a:r>
            <a:r>
              <a:rPr lang="en-US" dirty="0" err="1"/>
              <a:t>Gewijde</a:t>
            </a:r>
            <a:r>
              <a:rPr lang="en-US" dirty="0"/>
              <a:t> </a:t>
            </a:r>
            <a:r>
              <a:rPr lang="en-US" dirty="0" err="1"/>
              <a:t>Geschiedenis</a:t>
            </a:r>
            <a:r>
              <a:rPr lang="en-US" dirty="0"/>
              <a:t>” – </a:t>
            </a:r>
            <a:r>
              <a:rPr lang="en-US" dirty="0" err="1"/>
              <a:t>evolutie</a:t>
            </a:r>
            <a:r>
              <a:rPr lang="en-US" dirty="0"/>
              <a:t> van de </a:t>
            </a:r>
            <a:r>
              <a:rPr lang="en-US" dirty="0" err="1"/>
              <a:t>kerk</a:t>
            </a:r>
            <a:endParaRPr lang="en-US" dirty="0"/>
          </a:p>
          <a:p>
            <a:r>
              <a:rPr lang="en-US" dirty="0"/>
              <a:t>Première “Zo ken </a:t>
            </a:r>
            <a:r>
              <a:rPr lang="en-US" dirty="0" err="1"/>
              <a:t>je</a:t>
            </a:r>
            <a:r>
              <a:rPr lang="en-US" dirty="0"/>
              <a:t> de </a:t>
            </a:r>
            <a:r>
              <a:rPr lang="en-US" dirty="0" err="1"/>
              <a:t>kerk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” -drone video’s</a:t>
            </a:r>
          </a:p>
          <a:p>
            <a:r>
              <a:rPr lang="en-US" dirty="0"/>
              <a:t>De </a:t>
            </a:r>
            <a:r>
              <a:rPr lang="en-US" dirty="0" err="1"/>
              <a:t>Ieperse</a:t>
            </a:r>
            <a:r>
              <a:rPr lang="en-US" dirty="0"/>
              <a:t> neo-</a:t>
            </a:r>
            <a:r>
              <a:rPr lang="en-US" dirty="0" err="1"/>
              <a:t>gotiek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86AE2-7068-4773-C80A-4D90B41A5D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077" y="0"/>
            <a:ext cx="3407923" cy="68660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DF85AC-704B-9B31-9BEB-DE0CD873A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60251">
            <a:off x="5330247" y="2174916"/>
            <a:ext cx="1330144" cy="1677982"/>
          </a:xfrm>
          <a:prstGeom prst="rect">
            <a:avLst/>
          </a:prstGeom>
          <a:effectLst>
            <a:outerShdw blurRad="122713" dist="337284" dir="1800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85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6893-FA0B-34E3-4025-FC176638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25625"/>
            <a:ext cx="4202247" cy="4351338"/>
          </a:xfrm>
        </p:spPr>
        <p:txBody>
          <a:bodyPr/>
          <a:lstStyle/>
          <a:p>
            <a:r>
              <a:rPr lang="en-US" dirty="0"/>
              <a:t>4 </a:t>
            </a:r>
            <a:r>
              <a:rPr lang="en-BE" dirty="0"/>
              <a:t>oktober</a:t>
            </a:r>
            <a:r>
              <a:rPr lang="en-BE"/>
              <a:t>, </a:t>
            </a:r>
            <a:r>
              <a:rPr lang="en-US" dirty="0"/>
              <a:t>in het </a:t>
            </a:r>
            <a:r>
              <a:rPr lang="en-US" dirty="0" err="1"/>
              <a:t>kader</a:t>
            </a:r>
            <a:r>
              <a:rPr lang="en-US" dirty="0"/>
              <a:t> van </a:t>
            </a:r>
            <a:r>
              <a:rPr lang="en-BE"/>
              <a:t>OpenBedrijvenDag</a:t>
            </a:r>
            <a:endParaRPr lang="en-BE" dirty="0"/>
          </a:p>
          <a:p>
            <a:r>
              <a:rPr lang="en-BE" dirty="0"/>
              <a:t>Presentatie boek ”Kerkewerk” over 200 jaar aannemers Verstraete</a:t>
            </a:r>
          </a:p>
          <a:p>
            <a:r>
              <a:rPr lang="en-BE" dirty="0"/>
              <a:t>Receptie voor 100-jarige </a:t>
            </a:r>
            <a:r>
              <a:rPr lang="en-BE"/>
              <a:t>West-Vlaamse bedrijven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4BAB3-79BA-D971-E6A5-101A58878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0140" y="0"/>
            <a:ext cx="42022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35D8D-62F4-F657-90D1-7BFD14FE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85" y="374855"/>
            <a:ext cx="6722395" cy="1325563"/>
          </a:xfrm>
        </p:spPr>
        <p:txBody>
          <a:bodyPr/>
          <a:lstStyle/>
          <a:p>
            <a:r>
              <a:rPr lang="en-BE" dirty="0"/>
              <a:t>200 jaar kerkenbouwers</a:t>
            </a:r>
          </a:p>
        </p:txBody>
      </p:sp>
    </p:spTree>
    <p:extLst>
      <p:ext uri="{BB962C8B-B14F-4D97-AF65-F5344CB8AC3E}">
        <p14:creationId xmlns:p14="http://schemas.microsoft.com/office/powerpoint/2010/main" val="124222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14229</TotalTime>
  <Words>563</Words>
  <Application>Microsoft Macintosh PowerPoint</Application>
  <PresentationFormat>A4 Paper (210x297 mm)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var(--awb-title-font-family)</vt:lpstr>
      <vt:lpstr>Office Theme</vt:lpstr>
      <vt:lpstr>Herdenking  100 jaar heropbouw   2024</vt:lpstr>
      <vt:lpstr>Geschiedenis</vt:lpstr>
      <vt:lpstr>Een breed en gevarieerd programma</vt:lpstr>
      <vt:lpstr>Voorstelling jaarprogramma</vt:lpstr>
      <vt:lpstr>Openingsconcert</vt:lpstr>
      <vt:lpstr>OpenKerkenDagen</vt:lpstr>
      <vt:lpstr>Voor Lichaam en Ziel…. Made in Rumbeke</vt:lpstr>
      <vt:lpstr>Open MonumentenMaand</vt:lpstr>
      <vt:lpstr>200 jaar kerkenbouwers</vt:lpstr>
      <vt:lpstr>Allerzielen</vt:lpstr>
      <vt:lpstr>RumbekeTegoare – MuziekMoment</vt:lpstr>
      <vt:lpstr>Lokaal verankerd</vt:lpstr>
      <vt:lpstr>Alleen Elvis blijft bestaan…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Herdenking 100 jaar heropbouw 2024</dc:title>
  <dc:creator>Microsoft Office User</dc:creator>
  <cp:lastModifiedBy>Microsoft Office User</cp:lastModifiedBy>
  <cp:revision>94</cp:revision>
  <cp:lastPrinted>2023-10-13T07:52:25Z</cp:lastPrinted>
  <dcterms:created xsi:type="dcterms:W3CDTF">2023-08-30T05:56:22Z</dcterms:created>
  <dcterms:modified xsi:type="dcterms:W3CDTF">2023-12-18T11:56:08Z</dcterms:modified>
</cp:coreProperties>
</file>